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74" r:id="rId1"/>
  </p:sldMasterIdLst>
  <p:notesMasterIdLst>
    <p:notesMasterId r:id="rId36"/>
  </p:notesMasterIdLst>
  <p:sldIdLst>
    <p:sldId id="256" r:id="rId2"/>
    <p:sldId id="283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84" r:id="rId13"/>
    <p:sldId id="285" r:id="rId14"/>
    <p:sldId id="274" r:id="rId15"/>
    <p:sldId id="272" r:id="rId16"/>
    <p:sldId id="277" r:id="rId17"/>
    <p:sldId id="296" r:id="rId18"/>
    <p:sldId id="297" r:id="rId19"/>
    <p:sldId id="298" r:id="rId20"/>
    <p:sldId id="278" r:id="rId21"/>
    <p:sldId id="286" r:id="rId22"/>
    <p:sldId id="280" r:id="rId23"/>
    <p:sldId id="300" r:id="rId24"/>
    <p:sldId id="299" r:id="rId25"/>
    <p:sldId id="301" r:id="rId26"/>
    <p:sldId id="294" r:id="rId27"/>
    <p:sldId id="287" r:id="rId28"/>
    <p:sldId id="288" r:id="rId29"/>
    <p:sldId id="290" r:id="rId30"/>
    <p:sldId id="291" r:id="rId31"/>
    <p:sldId id="292" r:id="rId32"/>
    <p:sldId id="293" r:id="rId33"/>
    <p:sldId id="295" r:id="rId34"/>
    <p:sldId id="275" r:id="rId35"/>
  </p:sldIdLst>
  <p:sldSz cx="12192000" cy="6858000"/>
  <p:notesSz cx="6858000" cy="914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Y 너만을 비춤체" panose="020F0502020204030204" pitchFamily="34" charset="0"/>
      <p:regular r:id="rId39"/>
      <p:bold r:id="rId40"/>
      <p:italic r:id="rId41"/>
      <p:boldItalic r:id="rId42"/>
    </p:embeddedFont>
    <p:embeddedFont>
      <p:font typeface="Y SpotlightOTF" panose="020B0600000101010101" pitchFamily="34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CA8"/>
    <a:srgbClr val="124782"/>
    <a:srgbClr val="2E6CA7"/>
    <a:srgbClr val="386CA8"/>
    <a:srgbClr val="FFFFFF"/>
    <a:srgbClr val="6182D6"/>
    <a:srgbClr val="3F68CD"/>
    <a:srgbClr val="004E97"/>
    <a:srgbClr val="3371AC"/>
    <a:srgbClr val="165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5"/>
    <p:restoredTop sz="94607"/>
  </p:normalViewPr>
  <p:slideViewPr>
    <p:cSldViewPr snapToGrid="0">
      <p:cViewPr varScale="1">
        <p:scale>
          <a:sx n="148" d="100"/>
          <a:sy n="148" d="100"/>
        </p:scale>
        <p:origin x="976" y="192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21871454-4030-914D-BC8D-79A4D0E7D1E4}" type="datetime1">
              <a:rPr kumimoji="1" lang="ko-KR" altLang="en-US"/>
              <a:pPr>
                <a:defRPr/>
              </a:pPr>
              <a:t>2022. 5. 29.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AD8241B9-D058-494F-99CD-3593BCEABA2E}" type="slidenum">
              <a:rPr kumimoji="1" lang="ko-KR" altLang="en-US"/>
              <a:pPr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D8241B9-D058-494F-99CD-3593BCEABA2E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24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190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2337DE6-0EC0-1F4B-9C97-4D60AACE80AF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EAB9682-C94D-4E44-A1DF-02B49333101D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E7314B1-9B25-E94C-8D52-50DD48189262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0CF5808-14CC-C14F-9E67-B3E06FFE4913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BC4B6AC-1CFC-7F40-A275-19683055660A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953C4-0E2E-E14F-9C1B-E590F71E2C9B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225792-7B2D-2D4E-AB26-F3085ACE7E27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84C9E31-8978-0E4F-BC19-9E55B1788B17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675B22F-2F9A-CB4E-8685-749C54B76F86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47303D75-FB05-724C-8060-BCA837E58A42}" type="datetime1">
              <a:rPr lang="ko-KR" altLang="en-US"/>
              <a:pPr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7958F2D4-C8A3-4E34-BBDA-4D265541A2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/>
          <a:ea typeface="Y 너만을 비춤체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 너만을 비춤체"/>
          <a:ea typeface="Y 너만을 비춤체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 너만을 비춤체"/>
          <a:ea typeface="Y 너만을 비춤체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 너만을 비춤체"/>
          <a:ea typeface="Y 너만을 비춤체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제목 개체 틀 1"/>
          <p:cNvSpPr txBox="1"/>
          <p:nvPr/>
        </p:nvSpPr>
        <p:spPr>
          <a:xfrm>
            <a:off x="2900554" y="2126937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2022 Software Design</a:t>
            </a:r>
          </a:p>
        </p:txBody>
      </p:sp>
      <p:sp>
        <p:nvSpPr>
          <p:cNvPr id="12" name="제목 개체 틀 1"/>
          <p:cNvSpPr txBox="1"/>
          <p:nvPr/>
        </p:nvSpPr>
        <p:spPr>
          <a:xfrm>
            <a:off x="1659244" y="2450103"/>
            <a:ext cx="8873512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공유 장바구니 시스템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8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/>
          <p:cNvSpPr txBox="1"/>
          <p:nvPr/>
        </p:nvSpPr>
        <p:spPr>
          <a:xfrm>
            <a:off x="2900555" y="3907431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</a:t>
            </a: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 같이 장봐요</a:t>
            </a:r>
          </a:p>
        </p:txBody>
      </p:sp>
      <p:sp>
        <p:nvSpPr>
          <p:cNvPr id="17" name="제목 개체 틀 1"/>
          <p:cNvSpPr txBox="1"/>
          <p:nvPr/>
        </p:nvSpPr>
        <p:spPr>
          <a:xfrm>
            <a:off x="2900554" y="4433218"/>
            <a:ext cx="6470165" cy="923330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20183085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이주원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20183043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김동현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20183080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이범석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대한 초대 링크를 지인의 연락처로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참가자 초대 전송 방식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(SMS,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대상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대상을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대상을 상대로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시스템에 초대 링크 전송을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시스템은 공유 대상에게 초대 링크를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카카오톡에 로그인이 되어있지 않고 카카오톡을 선택했다면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B6F1BCF-F739-C845-9AEE-DFDCC6D17AB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7DBCE9FD-E465-024B-9DAE-ADF2D58475B5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초대 링크를 통해 공유 장바구니에 참가가 가능하고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한 공유 장바구니에는 최대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명까지 참가가 가능하다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장바구니 비밀번호를 알고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그리고 참가자가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미만임과 동시에 공유 장바구니가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초대 링크에 해당하는 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참가자의 수가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미만인지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기존의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참가자를 추가한 다음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9052" y="3066117"/>
            <a:ext cx="5878532" cy="2915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참가하기 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되어있지 않다면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 생성되어 있지 않다면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삭제되어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참가자가 장바구니에 참가했을 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명을 초과하는 경우라면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“참가자가 가득 차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0">
              <a:defRPr/>
            </a:pPr>
            <a:endParaRPr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49ECA83-BCFF-804F-8886-22A75E3285AF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BE92FE9-FC69-8147-B52D-ACCAF60CE69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8382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담기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상품을 담기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사전조건: 주최자, 참가자는 로그인 되어 있어야 하고 공유 장바구니가 등록되어 있어야 한다. 그리고 상품을 담을 장바구니가 공유 장바구니로 </a:t>
            </a:r>
          </a:p>
          <a:p>
            <a:pPr marL="914400" lvl="2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설정 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원하는 상품을 선택해 상품 담기를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상품을 담을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상품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상품을 추가하고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저장되었음을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담기로 되어있을 때 공유 장바구니가 삭제되면 자동으로 일반 장바구니 담기로 변경된다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52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 상품 빼기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있는 상품을 빼기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로그인 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상품을 뺄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상품을 뺄 공유 장바구니를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공유 장바구니에 있는 상품을 선택해 상품 빼기를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장바구니에서 선택된 상품을 삭제하고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삭제되었음을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해당사항 없음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0502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있는 상품을 구매한다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주최하는 공유 장바구니가 등록되어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결제금액이 최소금액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(19800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이상이어야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결제할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결제금액이 최소금액 이상이라면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시스템은 결제금액에 대한 결제를 실행한다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결제가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구매하기를 선택했을 때 최소금액을 충족하지 못하면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"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최소금액을 충족하지 못했습니다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."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D6C15-693B-724C-940C-F8A88617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82" y="941603"/>
            <a:ext cx="7834236" cy="5330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29540"/>
              </p:ext>
            </p:extLst>
          </p:nvPr>
        </p:nvGraphicFramePr>
        <p:xfrm>
          <a:off x="3839317" y="2454998"/>
          <a:ext cx="8129568" cy="1948004"/>
        </p:xfrm>
        <a:graphic>
          <a:graphicData uri="http://schemas.openxmlformats.org/drawingml/2006/table">
            <a:tbl>
              <a:tblPr firstRow="1" bandRow="1"/>
              <a:tblGrid>
                <a:gridCol w="1169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2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SMS/</a:t>
                      </a:r>
                      <a:r>
                        <a:rPr lang="ko-KR" altLang="en-US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공유 시스템에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결제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시스템에 접근하기 위한 변수</a:t>
                      </a: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addressSearchingSys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검색 시스템에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loggedIn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여부를 확인하기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userID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사용자의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unique ID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값을 저장하기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0965692-1FE3-D844-8F6A-3E72153A9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48159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login(string, string) 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로그인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사용자가 입력한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PW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이용해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Query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생성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계정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확인 후 로그인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.</a:t>
                      </a: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성공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isLogin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여부 확인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로그인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이름 형식 검사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장바구니의 이름이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자리 이하인지 확인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비밀번호 형식 검사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장바구니의 비밀번호가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자리 숫자인지 확인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createSharedCart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 string, string, 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생성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주최자가 공유 장바구니 생성에 필요한 데이터들을 입력하면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유효한 데이터인지 확인 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입력된 데이터와 주최자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 새로운 공유 장바구니에 저장하고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등록을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deleteSharedCart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삭제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비밀번호 입력을 요청 후 입력된 비밀번호가 삭제할 공유 장바구니의 비밀번호와 동일하다면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 장바구니 삭제를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inviteParticipant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참가자 초대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SMS/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 공유 시스템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을 이용해 공유 대상을 선택하고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해당 공유 장바구니의 초대링크를 전송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joinCart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(int, 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미만이라면 장바구니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해당하는 공유 장바구니에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추가 후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담기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 상품을 담고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removeProduct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빼기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장바구니에서 상품을 빼고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저장을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53A936D-8D1E-ED49-8F0C-9BE5B470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9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595369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pay(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결제할 장바구니 데이터가 매개변수로 입력되면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장바구니의 결제 금액을 계산하고 그 가격이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최소금액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19,800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원 이상이면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결제를 요청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getJoinedCarts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참가중인 공유 장바구니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에서 사용자가 참가자로 있는 공유 장바구니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getOwnCarts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주최하고 있는 공유 장바구니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 사용자가 주최자로 있는 공유 장바구니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getProducts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keyword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해당하는 상품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(List&lt;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&gt;)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공유장바구니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주어진 장바구니 리스트에서 하나의 장바구니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(List&lt;Product&gt;)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주어진 상품 리스트에서 하나의 상품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selectInviteType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방법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 / </a:t>
                      </a:r>
                      <a:r>
                        <a:rPr lang="ko-KR" altLang="en-US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중 공유 방법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selectContact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(List&lt;string&gt;)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공유 대상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주어진 이름 중 공유 대상이 되는 하나의 이름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AC41C761-4E4D-C04E-861D-24F6631B3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56235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장바구니 이름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사용자로부터 장바구니 이름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inputAddr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주소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inputDetailAddr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상세 주소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상세 주소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ID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비밀번호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showMessage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메시지 출력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매개변수로 주어진 메시지 문자열 출력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main()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메인 함수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DDCF51E-67E7-2C42-885A-ADFE3A4D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/>
          <p:cNvSpPr txBox="1"/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0" name="제목 개체 틀 1"/>
          <p:cNvSpPr txBox="1"/>
          <p:nvPr/>
        </p:nvSpPr>
        <p:spPr>
          <a:xfrm>
            <a:off x="2706506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</a:p>
        </p:txBody>
      </p:sp>
      <p:sp>
        <p:nvSpPr>
          <p:cNvPr id="11" name="제목 개체 틀 1"/>
          <p:cNvSpPr txBox="1"/>
          <p:nvPr/>
        </p:nvSpPr>
        <p:spPr>
          <a:xfrm>
            <a:off x="2189577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1469225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/>
          <p:cNvSpPr txBox="1"/>
          <p:nvPr/>
        </p:nvSpPr>
        <p:spPr>
          <a:xfrm>
            <a:off x="470497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</a:p>
        </p:txBody>
      </p:sp>
      <p:sp>
        <p:nvSpPr>
          <p:cNvPr id="15" name="제목 개체 틀 1"/>
          <p:cNvSpPr txBox="1"/>
          <p:nvPr/>
        </p:nvSpPr>
        <p:spPr>
          <a:xfrm>
            <a:off x="4188042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명세서</a:t>
            </a: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351068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 txBox="1"/>
          <p:nvPr/>
        </p:nvSpPr>
        <p:spPr>
          <a:xfrm>
            <a:off x="6737987" y="2941070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</a:p>
        </p:txBody>
      </p:sp>
      <p:sp>
        <p:nvSpPr>
          <p:cNvPr id="19" name="제목 개체 틀 1"/>
          <p:cNvSpPr txBox="1"/>
          <p:nvPr/>
        </p:nvSpPr>
        <p:spPr>
          <a:xfrm>
            <a:off x="5921588" y="3582185"/>
            <a:ext cx="222933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5516131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/>
          <p:cNvSpPr txBox="1"/>
          <p:nvPr/>
        </p:nvSpPr>
        <p:spPr>
          <a:xfrm>
            <a:off x="8782698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</a:p>
        </p:txBody>
      </p:sp>
      <p:sp>
        <p:nvSpPr>
          <p:cNvPr id="23" name="제목 개체 틀 1"/>
          <p:cNvSpPr txBox="1"/>
          <p:nvPr/>
        </p:nvSpPr>
        <p:spPr>
          <a:xfrm>
            <a:off x="8265769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설명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cxnSp>
        <p:nvCxnSpPr>
          <p:cNvPr id="24" name="직선 연결선 20"/>
          <p:cNvCxnSpPr/>
          <p:nvPr/>
        </p:nvCxnSpPr>
        <p:spPr>
          <a:xfrm flipH="1">
            <a:off x="754181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개체 틀 1"/>
          <p:cNvSpPr txBox="1"/>
          <p:nvPr/>
        </p:nvSpPr>
        <p:spPr>
          <a:xfrm>
            <a:off x="62965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01</a:t>
            </a:r>
          </a:p>
        </p:txBody>
      </p:sp>
      <p:sp>
        <p:nvSpPr>
          <p:cNvPr id="32" name="제목 개체 틀 1"/>
          <p:cNvSpPr txBox="1"/>
          <p:nvPr/>
        </p:nvSpPr>
        <p:spPr>
          <a:xfrm>
            <a:off x="112721" y="3591710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주제 소개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8B3A5679-88E4-8E16-25D8-A176F8CC8EEC}"/>
              </a:ext>
            </a:extLst>
          </p:cNvPr>
          <p:cNvSpPr txBox="1"/>
          <p:nvPr/>
        </p:nvSpPr>
        <p:spPr>
          <a:xfrm>
            <a:off x="10630406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4FEF3BDB-0D4A-8474-56BE-F9452F684F01}"/>
              </a:ext>
            </a:extLst>
          </p:cNvPr>
          <p:cNvSpPr txBox="1"/>
          <p:nvPr/>
        </p:nvSpPr>
        <p:spPr>
          <a:xfrm>
            <a:off x="10113477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시퀀스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cxnSp>
        <p:nvCxnSpPr>
          <p:cNvPr id="28" name="직선 연결선 20">
            <a:extLst>
              <a:ext uri="{FF2B5EF4-FFF2-40B4-BE49-F238E27FC236}">
                <a16:creationId xmlns:a16="http://schemas.microsoft.com/office/drawing/2014/main" id="{EF983ADA-B6AA-72E1-3B38-5CFA0B697648}"/>
              </a:ext>
            </a:extLst>
          </p:cNvPr>
          <p:cNvCxnSpPr/>
          <p:nvPr/>
        </p:nvCxnSpPr>
        <p:spPr>
          <a:xfrm flipH="1">
            <a:off x="9550750" y="2497755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D2A92F3-12AA-4BE7-B24B-00A89673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9588"/>
              </p:ext>
            </p:extLst>
          </p:nvPr>
        </p:nvGraphicFramePr>
        <p:xfrm>
          <a:off x="4243259" y="2000483"/>
          <a:ext cx="7441950" cy="3358590"/>
        </p:xfrm>
        <a:graphic>
          <a:graphicData uri="http://schemas.openxmlformats.org/drawingml/2006/table">
            <a:tbl>
              <a:tblPr firstRow="1" bandRow="1"/>
              <a:tblGrid>
                <a:gridCol w="1157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6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7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02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ID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address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detailAddress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상세주소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cartPassword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비밀번호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organizerID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주최자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participantIDs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 리스트 형태로 저장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products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상품데이터를 리스트 형태로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50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comparePW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 비교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매개변수로 전달받은 비밀번호와 장바구니의 비밀번호인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cartPassword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비교하여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일치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isFull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참가자가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미만인지 확인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 참가자가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미만인지에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getTotalPrice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상품 가격 합산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장바구니에 담긴 상품들의 가격을 합산하여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053611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CD2BBDF-122D-EC46-BF96-2B0F0A36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21" y="1944235"/>
            <a:ext cx="3590757" cy="34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832285"/>
              </p:ext>
            </p:extLst>
          </p:nvPr>
        </p:nvGraphicFramePr>
        <p:xfrm>
          <a:off x="1877430" y="3295713"/>
          <a:ext cx="8437139" cy="2248162"/>
        </p:xfrm>
        <a:graphic>
          <a:graphicData uri="http://schemas.openxmlformats.org/drawingml/2006/table">
            <a:tbl>
              <a:tblPr firstRow="1" bandRow="1"/>
              <a:tblGrid>
                <a:gridCol w="1218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64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Coupang DB System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접근하기 위한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25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executeQuery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쿼리를 실행할 때 호출하는 함수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의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순서대로 실행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의 결과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7B575A8-6095-B34C-BFDC-9CED5164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1469977"/>
            <a:ext cx="5702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Struct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6DAF4-A83C-4033-9FDB-054144FBF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27442"/>
              </p:ext>
            </p:extLst>
          </p:nvPr>
        </p:nvGraphicFramePr>
        <p:xfrm>
          <a:off x="4346353" y="2344945"/>
          <a:ext cx="6894575" cy="2605963"/>
        </p:xfrm>
        <a:graphic>
          <a:graphicData uri="http://schemas.openxmlformats.org/drawingml/2006/table">
            <a:tbl>
              <a:tblPr firstRow="1" bandRow="1"/>
              <a:tblGrid>
                <a:gridCol w="159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64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productCnt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상품의 개수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productID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price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6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9976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35856"/>
                  </a:ext>
                </a:extLst>
              </a:tr>
            </a:tbl>
          </a:graphicData>
        </a:graphic>
      </p:graphicFrame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5C0FDBC-6EAF-4143-BA40-AF6733B9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70" y="2009456"/>
            <a:ext cx="1943100" cy="1485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6E7434-96F1-7B41-AA1D-B5FF3122F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0" y="3800499"/>
            <a:ext cx="2730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977479"/>
              </p:ext>
            </p:extLst>
          </p:nvPr>
        </p:nvGraphicFramePr>
        <p:xfrm>
          <a:off x="1877430" y="3270205"/>
          <a:ext cx="8437139" cy="2248162"/>
        </p:xfrm>
        <a:graphic>
          <a:graphicData uri="http://schemas.openxmlformats.org/drawingml/2006/table">
            <a:tbl>
              <a:tblPr firstRow="1" bandRow="1"/>
              <a:tblGrid>
                <a:gridCol w="1218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통신 시작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매개변수로 전달받은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의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와 통신 시작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연결 결과에 따라 성공하면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true,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에러가 나면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쿼리문을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쿼리문의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내용에 따라 데이터를 선택하여 가져오거나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입력 가능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전송한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쿼리문에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대한 결과값 반환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와의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연결 해제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0B9D208-127A-CE44-A4AD-F87A3F96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6" y="1529852"/>
            <a:ext cx="3402025" cy="12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01292"/>
              </p:ext>
            </p:extLst>
          </p:nvPr>
        </p:nvGraphicFramePr>
        <p:xfrm>
          <a:off x="3829083" y="1802400"/>
          <a:ext cx="8020017" cy="3253197"/>
        </p:xfrm>
        <a:graphic>
          <a:graphicData uri="http://schemas.openxmlformats.org/drawingml/2006/table">
            <a:tbl>
              <a:tblPr firstRow="1" bandRow="1"/>
              <a:tblGrid>
                <a:gridCol w="127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URLSharingSystem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makeURL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(int) : URL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생성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전달받은 </a:t>
                      </a:r>
                      <a:r>
                        <a:rPr lang="en-US" altLang="ko-KR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cartID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기반으로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초대 링크를 생성 후 반환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sendSMS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string)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문자 메시지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매개변수로 받은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을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연락처 이름에 해당하는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번호에게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문자 메시지 전송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sendKakaoTalk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 string) :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매개변수로 받은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을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해당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친구에게 메시지 전송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getContacts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연락처 반환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문자 메시지를 보내기 위해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사용자의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phone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있는 연락처를 가져오는 함수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연락처 내 이름 목록을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List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 반환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getKakaoTalkFriends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 반환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메시지를 보내기 위해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목록을 가져오는 함수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사용자의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목록을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List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 반환 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E6D0D68F-F4BE-0447-9F79-67A5F3C9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45" y="2687861"/>
            <a:ext cx="3431793" cy="14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C2C990F-54CE-9D4D-92E1-324E3850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8" y="3554951"/>
            <a:ext cx="2980426" cy="642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B48E90-884E-B044-9522-677C6C6C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3" y="2521603"/>
            <a:ext cx="2079517" cy="6459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956337-94FF-524D-9671-144839A34151}"/>
              </a:ext>
            </a:extLst>
          </p:cNvPr>
          <p:cNvSpPr txBox="1"/>
          <p:nvPr/>
        </p:nvSpPr>
        <p:spPr>
          <a:xfrm>
            <a:off x="7648575" y="5276850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ABA93F5-38CF-BC4B-BBA4-BAFDD6E16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577305"/>
              </p:ext>
            </p:extLst>
          </p:nvPr>
        </p:nvGraphicFramePr>
        <p:xfrm>
          <a:off x="3623034" y="2126018"/>
          <a:ext cx="7867181" cy="2605963"/>
        </p:xfrm>
        <a:graphic>
          <a:graphicData uri="http://schemas.openxmlformats.org/drawingml/2006/table">
            <a:tbl>
              <a:tblPr firstRow="1" bandRow="1"/>
              <a:tblGrid>
                <a:gridCol w="1463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61298022"/>
                    </a:ext>
                  </a:extLst>
                </a:gridCol>
                <a:gridCol w="527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64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PaymentSystem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pay(int)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전달받은 금액만큼 결제를 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6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AddressSearchingSystem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9976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isValidAddress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유효성 검사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전달받은 주소에 대해 유효한 주소인지 검사 후</a:t>
                      </a:r>
                      <a:endParaRPr lang="en-US" altLang="ko-KR" sz="14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35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8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6E685C1-7279-2C66-D019-6459CE1F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9" y="1425487"/>
            <a:ext cx="7193711" cy="36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C710643-CFF4-4EC0-DBD0-61909B95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086" y="1082262"/>
            <a:ext cx="8229828" cy="524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9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806FE56-89A7-9DEA-6C68-326F8FE7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14" y="1082262"/>
            <a:ext cx="7595591" cy="54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0C2F3E6-8D22-338D-3838-CD14E9AB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85" y="1123505"/>
            <a:ext cx="8531649" cy="505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1244117" y="2140891"/>
            <a:ext cx="6673441" cy="29911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로켓배송에 공유 장바구니 기능 추가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통해 초대된 다른 이용자가          같이 장바구니 담기 가능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링크를 통해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소유자가 마지막으로 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2032" y="4595544"/>
            <a:ext cx="3157744" cy="6869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7313" y="4003437"/>
            <a:ext cx="2867425" cy="15908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86573" y="4284109"/>
            <a:ext cx="1297112" cy="129711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36168" y="5672903"/>
            <a:ext cx="2097640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64438" y="5664772"/>
            <a:ext cx="1819381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3BE1E11-B5B1-B841-94DD-03CD9DC29DB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47ACABF9-4C7A-3544-8EE1-743E1135FFC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D81A3-D2EC-6C44-A100-0EEE16FA8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388" y="1051892"/>
            <a:ext cx="8637224" cy="52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0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26AF48-7E03-CD46-B48A-29A0A92A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82" y="963825"/>
            <a:ext cx="6472390" cy="52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8204BFA-C81D-D37B-496E-0ED39AC2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96" y="1134869"/>
            <a:ext cx="7870408" cy="5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, 실내, 명판이(가) 표시된 사진&#10;&#10;자동 생성된 설명">
            <a:extLst>
              <a:ext uri="{FF2B5EF4-FFF2-40B4-BE49-F238E27FC236}">
                <a16:creationId xmlns:a16="http://schemas.microsoft.com/office/drawing/2014/main" id="{78300794-9747-F84C-9B32-F4F97FB2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321" y="1078673"/>
            <a:ext cx="8891357" cy="51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제목 개체 틀 1"/>
          <p:cNvSpPr txBox="1"/>
          <p:nvPr/>
        </p:nvSpPr>
        <p:spPr>
          <a:xfrm>
            <a:off x="2201849" y="2875002"/>
            <a:ext cx="7961024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감사합니다</a:t>
            </a: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이유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3317" y="2252951"/>
            <a:ext cx="9997587" cy="21266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 가능 금액 </a:t>
            </a:r>
            <a:r>
              <a:rPr lang="en-US" altLang="ko-KR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19800원 이상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로켓 배송으로 물건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구매시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6182D6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구매 금액을 충족하지 못하는 경우 불필요한 물품을      추가로 구매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해야 됨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다른 사람과 장바구니를 같이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쓰게되면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 필요금액을 충족해 이러한 불편함을     해소할 수 있음</a:t>
            </a: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9765" y="4117594"/>
            <a:ext cx="3081414" cy="2069868"/>
          </a:xfrm>
          <a:prstGeom prst="rect">
            <a:avLst/>
          </a:prstGeom>
        </p:spPr>
      </p:pic>
      <p:sp>
        <p:nvSpPr>
          <p:cNvPr id="30" name="그래픽 20"/>
          <p:cNvSpPr/>
          <p:nvPr/>
        </p:nvSpPr>
        <p:spPr>
          <a:xfrm flipH="1">
            <a:off x="5079236" y="4149339"/>
            <a:ext cx="2750549" cy="848905"/>
          </a:xfrm>
          <a:custGeom>
            <a:avLst/>
            <a:gdLst>
              <a:gd name="connsiteX0" fmla="*/ 1507370 w 1507369"/>
              <a:gd name="connsiteY0" fmla="*/ 0 h 968787"/>
              <a:gd name="connsiteX1" fmla="*/ 179528 w 1507369"/>
              <a:gd name="connsiteY1" fmla="*/ 0 h 968787"/>
              <a:gd name="connsiteX2" fmla="*/ 179528 w 1507369"/>
              <a:gd name="connsiteY2" fmla="*/ 563126 h 968787"/>
              <a:gd name="connsiteX3" fmla="*/ 0 w 1507369"/>
              <a:gd name="connsiteY3" fmla="*/ 968787 h 968787"/>
              <a:gd name="connsiteX4" fmla="*/ 466882 w 1507369"/>
              <a:gd name="connsiteY4" fmla="*/ 634551 h 968787"/>
              <a:gd name="connsiteX5" fmla="*/ 1507370 w 1507369"/>
              <a:gd name="connsiteY5" fmla="*/ 634551 h 96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369" h="968787">
                <a:moveTo>
                  <a:pt x="1507370" y="0"/>
                </a:moveTo>
                <a:lnTo>
                  <a:pt x="179528" y="0"/>
                </a:lnTo>
                <a:lnTo>
                  <a:pt x="179528" y="563126"/>
                </a:lnTo>
                <a:lnTo>
                  <a:pt x="0" y="968787"/>
                </a:lnTo>
                <a:lnTo>
                  <a:pt x="466882" y="634551"/>
                </a:lnTo>
                <a:lnTo>
                  <a:pt x="1507370" y="634551"/>
                </a:lnTo>
                <a:close/>
              </a:path>
            </a:pathLst>
          </a:custGeom>
          <a:solidFill>
            <a:srgbClr val="004E97">
              <a:alpha val="100000"/>
            </a:srgbClr>
          </a:solidFill>
          <a:ln w="27536" cap="flat">
            <a:noFill/>
            <a:prstDash val="solid"/>
            <a:miter/>
          </a:ln>
        </p:spPr>
        <p:txBody>
          <a:bodyPr bIns="216000" anchor="t" anchorCtr="0"/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FFFFFF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주문 금액 미달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13710" y="4292314"/>
            <a:ext cx="3103651" cy="952500"/>
          </a:xfrm>
          <a:prstGeom prst="rect">
            <a:avLst/>
          </a:prstGeom>
          <a:ln w="76200">
            <a:solidFill>
              <a:srgbClr val="004E97"/>
            </a:solidFill>
          </a:ln>
        </p:spPr>
        <p:txBody>
          <a:bodyPr wrap="square"/>
          <a:lstStyle/>
          <a:p>
            <a:pPr>
              <a:defRPr/>
            </a:pPr>
            <a:endParaRPr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9B6DA47-6B5F-4353-AC8A-2F68028B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315" y="1996756"/>
            <a:ext cx="2395266" cy="371044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6053F7A-6329-4931-80B6-4D6394B9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73" y="2190544"/>
            <a:ext cx="2075290" cy="363602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기능</a:t>
            </a:r>
          </a:p>
        </p:txBody>
      </p:sp>
      <p:pic>
        <p:nvPicPr>
          <p:cNvPr id="30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78428" y="2429409"/>
            <a:ext cx="3435144" cy="2951679"/>
          </a:xfrm>
          <a:prstGeom prst="rect">
            <a:avLst/>
          </a:prstGeom>
        </p:spPr>
      </p:pic>
      <p:sp>
        <p:nvSpPr>
          <p:cNvPr id="32" name="TextBox 19"/>
          <p:cNvSpPr txBox="1"/>
          <p:nvPr/>
        </p:nvSpPr>
        <p:spPr>
          <a:xfrm>
            <a:off x="1339793" y="5819804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</p:txBody>
      </p:sp>
      <p:sp>
        <p:nvSpPr>
          <p:cNvPr id="34" name="TextBox 19"/>
          <p:cNvSpPr txBox="1"/>
          <p:nvPr/>
        </p:nvSpPr>
        <p:spPr>
          <a:xfrm>
            <a:off x="5105060" y="5843776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친구초대</a:t>
            </a:r>
          </a:p>
        </p:txBody>
      </p:sp>
      <p:sp>
        <p:nvSpPr>
          <p:cNvPr id="35" name="TextBox 19"/>
          <p:cNvSpPr txBox="1"/>
          <p:nvPr/>
        </p:nvSpPr>
        <p:spPr>
          <a:xfrm>
            <a:off x="9210652" y="5822370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결제</a:t>
            </a:r>
          </a:p>
        </p:txBody>
      </p:sp>
      <p:sp>
        <p:nvSpPr>
          <p:cNvPr id="36" name="오른쪽 화살표[R] 2"/>
          <p:cNvSpPr/>
          <p:nvPr/>
        </p:nvSpPr>
        <p:spPr>
          <a:xfrm>
            <a:off x="3596106" y="3774625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7" name="오른쪽 화살표[R] 2"/>
          <p:cNvSpPr/>
          <p:nvPr/>
        </p:nvSpPr>
        <p:spPr>
          <a:xfrm>
            <a:off x="8008000" y="3777193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8" name="직사각형 33"/>
          <p:cNvSpPr/>
          <p:nvPr/>
        </p:nvSpPr>
        <p:spPr>
          <a:xfrm>
            <a:off x="1307689" y="2190544"/>
            <a:ext cx="2054028" cy="3657511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39" name="직사각형 33"/>
          <p:cNvSpPr/>
          <p:nvPr/>
        </p:nvSpPr>
        <p:spPr>
          <a:xfrm>
            <a:off x="4422573" y="2376243"/>
            <a:ext cx="3418325" cy="3013329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0" name="직사각형 33"/>
          <p:cNvSpPr/>
          <p:nvPr/>
        </p:nvSpPr>
        <p:spPr>
          <a:xfrm>
            <a:off x="8951315" y="1939175"/>
            <a:ext cx="2395266" cy="3757472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24" name="제목 개체 틀 1">
            <a:extLst>
              <a:ext uri="{FF2B5EF4-FFF2-40B4-BE49-F238E27FC236}">
                <a16:creationId xmlns:a16="http://schemas.microsoft.com/office/drawing/2014/main" id="{94A320B5-8DDA-F44C-97B5-FB32D9BE35B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제목 개체 틀 1">
            <a:extLst>
              <a:ext uri="{FF2B5EF4-FFF2-40B4-BE49-F238E27FC236}">
                <a16:creationId xmlns:a16="http://schemas.microsoft.com/office/drawing/2014/main" id="{E4035758-B1CA-134E-B173-D5F132B415F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808262" y="1953866"/>
            <a:ext cx="744576" cy="1264580"/>
            <a:chOff x="808693" y="1781514"/>
            <a:chExt cx="744576" cy="1264580"/>
          </a:xfrm>
        </p:grpSpPr>
        <p:grpSp>
          <p:nvGrpSpPr>
            <p:cNvPr id="24" name="그룹 23"/>
            <p:cNvGrpSpPr/>
            <p:nvPr/>
          </p:nvGrpSpPr>
          <p:grpSpPr>
            <a:xfrm>
              <a:off x="1000958" y="1781514"/>
              <a:ext cx="360045" cy="972121"/>
              <a:chOff x="1782222" y="1620202"/>
              <a:chExt cx="360045" cy="972121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chemeClr val="lt1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Y SpotlightOTF" panose="020B0600000101010101" pitchFamily="34" charset="-127"/>
                  <a:ea typeface="Y SpotlightOTF" panose="020B0600000101010101" pitchFamily="34" charset="-127"/>
                </a:endParaRPr>
              </a:p>
            </p:txBody>
          </p:sp>
          <p:cxnSp>
            <p:nvCxnSpPr>
              <p:cNvPr id="28" name="직선 연결선 5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6"/>
              <p:cNvCxnSpPr>
                <a:stCxn id="27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7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8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808693" y="27546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>
                <a:defRPr/>
              </a:pPr>
              <a:r>
                <a:rPr lang="ko-KR" altLang="en-US" sz="1300" b="1" dirty="0">
                  <a:latin typeface="Y SpotlightOTF" panose="020B0600000101010101" pitchFamily="34" charset="-127"/>
                  <a:ea typeface="Y SpotlightOTF" panose="020B0600000101010101" pitchFamily="34" charset="-127"/>
                </a:rPr>
                <a:t>참가자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8262" y="4347477"/>
            <a:ext cx="744576" cy="1272286"/>
            <a:chOff x="808693" y="4288409"/>
            <a:chExt cx="744576" cy="1272286"/>
          </a:xfrm>
        </p:grpSpPr>
        <p:grpSp>
          <p:nvGrpSpPr>
            <p:cNvPr id="33" name="그룹 32"/>
            <p:cNvGrpSpPr/>
            <p:nvPr/>
          </p:nvGrpSpPr>
          <p:grpSpPr>
            <a:xfrm>
              <a:off x="1000958" y="4288409"/>
              <a:ext cx="360045" cy="972121"/>
              <a:chOff x="1782222" y="1620202"/>
              <a:chExt cx="360045" cy="972121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 dirty="0">
                  <a:solidFill>
                    <a:srgbClr val="FFFFFF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endParaRPr>
              </a:p>
            </p:txBody>
          </p:sp>
          <p:cxnSp>
            <p:nvCxnSpPr>
              <p:cNvPr id="36" name="직선 연결선 12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7" name="직선 연결선 13"/>
              <p:cNvCxnSpPr>
                <a:stCxn id="35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8" name="직선 연결선 14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9" name="직선 연결선 15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34" name="TextBox 33"/>
            <p:cNvSpPr txBox="1"/>
            <p:nvPr/>
          </p:nvSpPr>
          <p:spPr>
            <a:xfrm>
              <a:off x="808693" y="52692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300" b="1" i="0" u="none" strike="noStrike" kern="1200" cap="none" spc="0" normalizeH="0" baseline="0" dirty="0">
                  <a:solidFill>
                    <a:srgbClr val="000000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rPr>
                <a:t>주최자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157104" y="2536693"/>
            <a:ext cx="1261792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129223" y="1716497"/>
            <a:ext cx="1261792" cy="52322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시스템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129097" y="4887279"/>
            <a:ext cx="1267655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28279" y="5551517"/>
            <a:ext cx="1268474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</a:p>
        </p:txBody>
      </p:sp>
      <p:sp>
        <p:nvSpPr>
          <p:cNvPr id="46" name="타원 45"/>
          <p:cNvSpPr/>
          <p:nvPr/>
        </p:nvSpPr>
        <p:spPr>
          <a:xfrm>
            <a:off x="5088413" y="4439355"/>
            <a:ext cx="2015174" cy="528931"/>
          </a:xfrm>
          <a:prstGeom prst="ellipse">
            <a:avLst/>
          </a:prstGeom>
          <a:solidFill>
            <a:schemeClr val="l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en-US" altLang="ko-KR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U6. </a:t>
            </a:r>
            <a:r>
              <a:rPr lang="ko-KR" altLang="en-US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</a:t>
            </a:r>
            <a:r>
              <a:rPr lang="ko-KR" altLang="en-US" sz="1200" b="1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담기</a:t>
            </a:r>
            <a:endParaRPr lang="en-US" altLang="ko-KR" sz="1200" b="1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068692" y="2348514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U2.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생성</a:t>
            </a:r>
          </a:p>
        </p:txBody>
      </p:sp>
      <p:sp>
        <p:nvSpPr>
          <p:cNvPr id="48" name="타원 47"/>
          <p:cNvSpPr/>
          <p:nvPr/>
        </p:nvSpPr>
        <p:spPr>
          <a:xfrm>
            <a:off x="5068691" y="3429000"/>
            <a:ext cx="2069767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U4.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참가자 초대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288691" y="1867312"/>
            <a:ext cx="1618735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U1.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로그인</a:t>
            </a:r>
          </a:p>
        </p:txBody>
      </p:sp>
      <p:sp>
        <p:nvSpPr>
          <p:cNvPr id="50" name="타원 49"/>
          <p:cNvSpPr/>
          <p:nvPr/>
        </p:nvSpPr>
        <p:spPr>
          <a:xfrm>
            <a:off x="5528431" y="5697473"/>
            <a:ext cx="1135138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U8.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결제</a:t>
            </a:r>
          </a:p>
        </p:txBody>
      </p:sp>
      <p:cxnSp>
        <p:nvCxnSpPr>
          <p:cNvPr id="52" name="직선 연결선 33"/>
          <p:cNvCxnSpPr>
            <a:cxnSpLocks/>
            <a:stCxn id="46" idx="2"/>
          </p:cNvCxnSpPr>
          <p:nvPr/>
        </p:nvCxnSpPr>
        <p:spPr>
          <a:xfrm flipH="1" flipV="1">
            <a:off x="1749866" y="2764810"/>
            <a:ext cx="3338547" cy="1939011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35"/>
          <p:cNvCxnSpPr>
            <a:cxnSpLocks/>
            <a:stCxn id="46" idx="2"/>
          </p:cNvCxnSpPr>
          <p:nvPr/>
        </p:nvCxnSpPr>
        <p:spPr>
          <a:xfrm flipH="1">
            <a:off x="1647622" y="4703821"/>
            <a:ext cx="3440791" cy="2598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4" name="직선 연결선 37"/>
          <p:cNvCxnSpPr>
            <a:cxnSpLocks/>
            <a:stCxn id="48" idx="2"/>
          </p:cNvCxnSpPr>
          <p:nvPr/>
        </p:nvCxnSpPr>
        <p:spPr>
          <a:xfrm flipH="1">
            <a:off x="1645300" y="3645027"/>
            <a:ext cx="3423391" cy="116728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5" name="직선 연결선 39"/>
          <p:cNvCxnSpPr>
            <a:cxnSpLocks/>
            <a:stCxn id="49" idx="2"/>
          </p:cNvCxnSpPr>
          <p:nvPr/>
        </p:nvCxnSpPr>
        <p:spPr>
          <a:xfrm flipH="1">
            <a:off x="1471755" y="2047335"/>
            <a:ext cx="3816936" cy="2153222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6" name="직선 연결선 41"/>
          <p:cNvCxnSpPr>
            <a:cxnSpLocks/>
            <a:stCxn id="49" idx="2"/>
          </p:cNvCxnSpPr>
          <p:nvPr/>
        </p:nvCxnSpPr>
        <p:spPr>
          <a:xfrm flipH="1">
            <a:off x="1769219" y="2047335"/>
            <a:ext cx="3519472" cy="6775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7" name="직선 연결선 42"/>
          <p:cNvCxnSpPr>
            <a:cxnSpLocks/>
            <a:stCxn id="47" idx="2"/>
          </p:cNvCxnSpPr>
          <p:nvPr/>
        </p:nvCxnSpPr>
        <p:spPr>
          <a:xfrm flipH="1">
            <a:off x="1556426" y="2564541"/>
            <a:ext cx="3512266" cy="18507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8" name="직선 연결선 44"/>
          <p:cNvCxnSpPr>
            <a:stCxn id="34" idx="3"/>
            <a:endCxn id="50" idx="2"/>
          </p:cNvCxnSpPr>
          <p:nvPr/>
        </p:nvCxnSpPr>
        <p:spPr>
          <a:xfrm>
            <a:off x="1552838" y="5474031"/>
            <a:ext cx="3975593" cy="40346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9" name="직선 연결선 45"/>
          <p:cNvCxnSpPr>
            <a:stCxn id="50" idx="6"/>
            <a:endCxn id="44" idx="1"/>
          </p:cNvCxnSpPr>
          <p:nvPr/>
        </p:nvCxnSpPr>
        <p:spPr>
          <a:xfrm flipV="1">
            <a:off x="6663569" y="5705406"/>
            <a:ext cx="3464710" cy="17209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1" name="직선 연결선 47"/>
          <p:cNvCxnSpPr>
            <a:cxnSpLocks/>
            <a:stCxn id="46" idx="6"/>
            <a:endCxn id="41" idx="1"/>
          </p:cNvCxnSpPr>
          <p:nvPr/>
        </p:nvCxnSpPr>
        <p:spPr>
          <a:xfrm flipV="1">
            <a:off x="7103587" y="2690582"/>
            <a:ext cx="3053517" cy="2013239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2" name="직선 연결선 48"/>
          <p:cNvCxnSpPr>
            <a:cxnSpLocks/>
            <a:stCxn id="46" idx="6"/>
            <a:endCxn id="43" idx="1"/>
          </p:cNvCxnSpPr>
          <p:nvPr/>
        </p:nvCxnSpPr>
        <p:spPr>
          <a:xfrm>
            <a:off x="7103587" y="4703821"/>
            <a:ext cx="3025510" cy="33734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3" name="직선 연결선 49"/>
          <p:cNvCxnSpPr>
            <a:cxnSpLocks/>
            <a:stCxn id="49" idx="6"/>
            <a:endCxn id="42" idx="1"/>
          </p:cNvCxnSpPr>
          <p:nvPr/>
        </p:nvCxnSpPr>
        <p:spPr>
          <a:xfrm flipV="1">
            <a:off x="6907426" y="1978107"/>
            <a:ext cx="3221797" cy="692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7" name="직선 연결선 54"/>
          <p:cNvCxnSpPr>
            <a:cxnSpLocks/>
            <a:stCxn id="47" idx="6"/>
            <a:endCxn id="43" idx="1"/>
          </p:cNvCxnSpPr>
          <p:nvPr/>
        </p:nvCxnSpPr>
        <p:spPr>
          <a:xfrm>
            <a:off x="7068122" y="2564541"/>
            <a:ext cx="3060975" cy="24766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8" name="TextBox 67"/>
          <p:cNvSpPr txBox="1"/>
          <p:nvPr/>
        </p:nvSpPr>
        <p:spPr>
          <a:xfrm>
            <a:off x="2473656" y="1282319"/>
            <a:ext cx="7355553" cy="5377311"/>
          </a:xfrm>
          <a:prstGeom prst="rect">
            <a:avLst/>
          </a:prstGeom>
          <a:ln w="16510">
            <a:solidFill>
              <a:srgbClr val="000000"/>
            </a:solidFill>
          </a:ln>
        </p:spPr>
        <p:txBody>
          <a:bodyPr wrap="square" lIns="72009" tIns="36004" rIns="72009" bIns="5014982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시스템</a:t>
            </a:r>
          </a:p>
        </p:txBody>
      </p:sp>
      <p:cxnSp>
        <p:nvCxnSpPr>
          <p:cNvPr id="69" name="직선 연결선 57"/>
          <p:cNvCxnSpPr>
            <a:stCxn id="50" idx="6"/>
            <a:endCxn id="43" idx="1"/>
          </p:cNvCxnSpPr>
          <p:nvPr/>
        </p:nvCxnSpPr>
        <p:spPr>
          <a:xfrm flipV="1">
            <a:off x="6663569" y="5041168"/>
            <a:ext cx="3465528" cy="8363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4" name="TextBox 41"/>
          <p:cNvSpPr txBox="1"/>
          <p:nvPr/>
        </p:nvSpPr>
        <p:spPr>
          <a:xfrm>
            <a:off x="10130158" y="4048910"/>
            <a:ext cx="1268474" cy="520852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주소 검색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시스템</a:t>
            </a:r>
          </a:p>
        </p:txBody>
      </p:sp>
      <p:cxnSp>
        <p:nvCxnSpPr>
          <p:cNvPr id="75" name="직선 연결선 47"/>
          <p:cNvCxnSpPr>
            <a:cxnSpLocks/>
            <a:stCxn id="47" idx="6"/>
            <a:endCxn id="74" idx="1"/>
          </p:cNvCxnSpPr>
          <p:nvPr/>
        </p:nvCxnSpPr>
        <p:spPr>
          <a:xfrm>
            <a:off x="7068122" y="2564541"/>
            <a:ext cx="3062036" cy="174479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6" name="타원 46"/>
          <p:cNvSpPr/>
          <p:nvPr/>
        </p:nvSpPr>
        <p:spPr>
          <a:xfrm>
            <a:off x="5068692" y="2885970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U3.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삭제</a:t>
            </a:r>
          </a:p>
        </p:txBody>
      </p:sp>
      <p:cxnSp>
        <p:nvCxnSpPr>
          <p:cNvPr id="78" name="직선 연결선 42"/>
          <p:cNvCxnSpPr>
            <a:cxnSpLocks/>
            <a:stCxn id="76" idx="2"/>
          </p:cNvCxnSpPr>
          <p:nvPr/>
        </p:nvCxnSpPr>
        <p:spPr>
          <a:xfrm flipH="1">
            <a:off x="1637490" y="3101997"/>
            <a:ext cx="3431202" cy="1475406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0" name="직선 연결선 42"/>
          <p:cNvCxnSpPr>
            <a:cxnSpLocks/>
            <a:stCxn id="43" idx="1"/>
            <a:endCxn id="76" idx="6"/>
          </p:cNvCxnSpPr>
          <p:nvPr/>
        </p:nvCxnSpPr>
        <p:spPr>
          <a:xfrm flipH="1" flipV="1">
            <a:off x="7068122" y="3101997"/>
            <a:ext cx="3060975" cy="19391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1" name="타원 47"/>
          <p:cNvSpPr/>
          <p:nvPr/>
        </p:nvSpPr>
        <p:spPr>
          <a:xfrm>
            <a:off x="5052949" y="3911971"/>
            <a:ext cx="2015174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U5.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</a:t>
            </a:r>
          </a:p>
        </p:txBody>
      </p:sp>
      <p:cxnSp>
        <p:nvCxnSpPr>
          <p:cNvPr id="82" name="직선 연결선 37"/>
          <p:cNvCxnSpPr>
            <a:cxnSpLocks/>
            <a:stCxn id="81" idx="2"/>
          </p:cNvCxnSpPr>
          <p:nvPr/>
        </p:nvCxnSpPr>
        <p:spPr>
          <a:xfrm flipH="1" flipV="1">
            <a:off x="1748952" y="2469744"/>
            <a:ext cx="3303997" cy="165825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3" name="직선 연결선 37"/>
          <p:cNvCxnSpPr>
            <a:cxnSpLocks/>
            <a:stCxn id="43" idx="1"/>
            <a:endCxn id="81" idx="6"/>
          </p:cNvCxnSpPr>
          <p:nvPr/>
        </p:nvCxnSpPr>
        <p:spPr>
          <a:xfrm flipH="1" flipV="1">
            <a:off x="7068123" y="4127998"/>
            <a:ext cx="3060974" cy="91317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6" name="TextBox 39"/>
          <p:cNvSpPr txBox="1"/>
          <p:nvPr/>
        </p:nvSpPr>
        <p:spPr>
          <a:xfrm>
            <a:off x="10152507" y="3183255"/>
            <a:ext cx="1257012" cy="491490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SMS/</a:t>
            </a: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카카오톡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시스템</a:t>
            </a:r>
          </a:p>
        </p:txBody>
      </p:sp>
      <p:cxnSp>
        <p:nvCxnSpPr>
          <p:cNvPr id="87" name="직선 연결선 74"/>
          <p:cNvCxnSpPr>
            <a:cxnSpLocks/>
            <a:stCxn id="48" idx="6"/>
            <a:endCxn id="86" idx="1"/>
          </p:cNvCxnSpPr>
          <p:nvPr/>
        </p:nvCxnSpPr>
        <p:spPr>
          <a:xfrm flipV="1">
            <a:off x="7138458" y="3429000"/>
            <a:ext cx="3014049" cy="2160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8" name="타원 45"/>
          <p:cNvSpPr/>
          <p:nvPr/>
        </p:nvSpPr>
        <p:spPr>
          <a:xfrm>
            <a:off x="5088413" y="5048263"/>
            <a:ext cx="2015174" cy="55687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U7.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상품 빼기</a:t>
            </a:r>
          </a:p>
        </p:txBody>
      </p:sp>
      <p:cxnSp>
        <p:nvCxnSpPr>
          <p:cNvPr id="89" name="직선 연결선 35"/>
          <p:cNvCxnSpPr>
            <a:cxnSpLocks/>
            <a:stCxn id="88" idx="2"/>
          </p:cNvCxnSpPr>
          <p:nvPr/>
        </p:nvCxnSpPr>
        <p:spPr>
          <a:xfrm flipH="1" flipV="1">
            <a:off x="1607091" y="5213557"/>
            <a:ext cx="3481322" cy="11314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0" name="직선 연결선 35"/>
          <p:cNvCxnSpPr>
            <a:cxnSpLocks/>
            <a:stCxn id="88" idx="2"/>
          </p:cNvCxnSpPr>
          <p:nvPr/>
        </p:nvCxnSpPr>
        <p:spPr>
          <a:xfrm flipH="1" flipV="1">
            <a:off x="1749866" y="3142445"/>
            <a:ext cx="3338547" cy="218425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1" name="직선 연결선 35"/>
          <p:cNvCxnSpPr>
            <a:cxnSpLocks/>
            <a:stCxn id="43" idx="1"/>
            <a:endCxn id="88" idx="6"/>
          </p:cNvCxnSpPr>
          <p:nvPr/>
        </p:nvCxnSpPr>
        <p:spPr>
          <a:xfrm flipH="1">
            <a:off x="7103587" y="5041168"/>
            <a:ext cx="3025510" cy="2855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399416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3021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U1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로그인을 하기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유스케이스이다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회원가입이 되어있는 상태여야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참가자에게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 입력 항목을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참가자는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비밀번호를 입력 후 로그인을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시스템에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비밀번호와 일치하는 계정이 있는지 확인을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 로그인 시스템은 입력된 ID, 비밀번호와 일치하는 계정이 있는지 확인한다.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일치하지 않는 경우“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올바르지 않습니다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9BBEDD51-B01B-4D4E-B627-E9F3BE746968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6E0A6D61-BBC0-9546-A1A2-94800293E96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55880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U2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 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배달 받을 주소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입력하고 공유 장바구니를 생성한다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장바구니 정보 입력 항목을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이름을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이하로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배달 받을 주소와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상세주소를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설정할 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4자리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숫자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생성을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입력된 공유 장바구니 정보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가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    조건에 부합하는지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시스템에 입력된 주소가 유효한지 확인을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시스템은 주소가 유효한지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9.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생성 후 장바구니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등록한다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10.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생성되었음을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3044552"/>
            <a:ext cx="5742460" cy="19116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이름이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 넘으면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장바구니의 이름은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넘을 수 없습니다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유효한 주소가 아니라면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잘못된 주소입니다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숫자로 구성되어 있지 않다면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비밀번호는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숫자로만 구성되어 있어야 합니다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D1F588F-074D-3C45-9866-4C81A5536BC6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60FE269C-A4C3-8443-9336-0BDC882A225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9073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U3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자신이 만든 공유 장바구니 중 하나를 선택해 삭제한다</a:t>
            </a:r>
            <a:r>
              <a:rPr lang="en-US" altLang="ko-KR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주최자의 공유 장바구니 데이터를 조회하고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등록한 공유 장바구니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선택한 공유 장바구니의 삭제를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설정된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장바구니를 삭제한다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"비밀번호를 잘못 입력했습니다." 메시지를 보여주고 재입력을 요청한다.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EA80EEB5-B41B-3D45-B316-3D9A10A29E3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785EF4F-E158-ED46-85BA-F3D44E23A219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2696</Words>
  <Application>Microsoft Macintosh PowerPoint</Application>
  <PresentationFormat>와이드스크린</PresentationFormat>
  <Paragraphs>491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Y 너만을 비춤체</vt:lpstr>
      <vt:lpstr>Y SpotlightOTF</vt:lpstr>
      <vt:lpstr>Wingdings</vt:lpstr>
      <vt:lpstr>Arial</vt:lpstr>
      <vt:lpstr>Courier New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이주원</cp:lastModifiedBy>
  <cp:revision>564</cp:revision>
  <dcterms:created xsi:type="dcterms:W3CDTF">2022-03-20T13:05:20Z</dcterms:created>
  <dcterms:modified xsi:type="dcterms:W3CDTF">2022-05-29T15:02:05Z</dcterms:modified>
  <cp:version/>
</cp:coreProperties>
</file>